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4" r:id="rId16"/>
    <p:sldId id="275" r:id="rId17"/>
    <p:sldId id="276" r:id="rId18"/>
    <p:sldId id="277" r:id="rId19"/>
    <p:sldId id="278" r:id="rId20"/>
    <p:sldId id="279" r:id="rId21"/>
    <p:sldId id="280" r:id="rId22"/>
    <p:sldId id="281" r:id="rId23"/>
    <p:sldId id="282" r:id="rId24"/>
    <p:sldId id="28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a:t>What Is The Gospel?</a:t>
            </a:r>
          </a:p>
        </p:txBody>
      </p:sp>
      <p:sp>
        <p:nvSpPr>
          <p:cNvPr id="3" name="Subtitle 2"/>
          <p:cNvSpPr>
            <a:spLocks noGrp="1"/>
          </p:cNvSpPr>
          <p:nvPr>
            <p:ph type="subTitle" idx="1"/>
          </p:nvPr>
        </p:nvSpPr>
        <p:spPr/>
        <p:txBody>
          <a:bodyPr/>
          <a:lstStyle/>
          <a:p>
            <a:r>
              <a:rPr lang="en-US" dirty="0"/>
              <a:t>Please read and participate in the following discussion…</a:t>
            </a:r>
          </a:p>
        </p:txBody>
      </p:sp>
    </p:spTree>
    <p:extLst>
      <p:ext uri="{BB962C8B-B14F-4D97-AF65-F5344CB8AC3E}">
        <p14:creationId xmlns:p14="http://schemas.microsoft.com/office/powerpoint/2010/main" val="1262231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Died</a:t>
            </a:r>
            <a:r>
              <a:rPr lang="en-US" dirty="0"/>
              <a:t>. </a:t>
            </a:r>
            <a:r>
              <a:rPr lang="en-US" sz="2000" dirty="0"/>
              <a:t>(continued)</a:t>
            </a:r>
            <a:endParaRPr lang="en-US" dirty="0"/>
          </a:p>
        </p:txBody>
      </p:sp>
      <p:sp>
        <p:nvSpPr>
          <p:cNvPr id="3" name="Content Placeholder 2"/>
          <p:cNvSpPr>
            <a:spLocks noGrp="1"/>
          </p:cNvSpPr>
          <p:nvPr>
            <p:ph idx="1"/>
          </p:nvPr>
        </p:nvSpPr>
        <p:spPr/>
        <p:txBody>
          <a:bodyPr>
            <a:normAutofit/>
          </a:bodyPr>
          <a:lstStyle/>
          <a:p>
            <a:pPr marL="342900" lvl="1" indent="-342900"/>
            <a:r>
              <a:rPr lang="en-US" sz="2000" u="sng" dirty="0"/>
              <a:t>From man’s perspective</a:t>
            </a:r>
            <a:r>
              <a:rPr lang="en-US" sz="2000" dirty="0"/>
              <a:t>, Jesus’ death was </a:t>
            </a:r>
            <a:r>
              <a:rPr lang="en-US" sz="2000" i="1" dirty="0"/>
              <a:t>premeditated</a:t>
            </a:r>
            <a:r>
              <a:rPr lang="en-US" sz="2000" dirty="0"/>
              <a:t> and </a:t>
            </a:r>
            <a:r>
              <a:rPr lang="en-US" sz="2000" i="1" dirty="0"/>
              <a:t>intentional</a:t>
            </a:r>
            <a:r>
              <a:rPr lang="en-US" sz="2000" dirty="0"/>
              <a:t>. Jesus was killed for religious crimes and for promoting civil unrest by his teaching that he was the Christ (anointed one), the Son of God and the Savior of men.  </a:t>
            </a:r>
          </a:p>
          <a:p>
            <a:pPr marL="0" lvl="1" indent="0">
              <a:buNone/>
            </a:pPr>
            <a:endParaRPr lang="en-US" sz="2000" dirty="0"/>
          </a:p>
          <a:p>
            <a:pPr marL="1143000" lvl="3" indent="-285750">
              <a:buFont typeface="Wingdings" panose="05000000000000000000" pitchFamily="2" charset="2"/>
              <a:buChar char="q"/>
            </a:pPr>
            <a:r>
              <a:rPr lang="en-US" sz="1600" dirty="0"/>
              <a:t>According to the New Testament book </a:t>
            </a:r>
            <a:r>
              <a:rPr lang="en-US" sz="1600" u="sng" dirty="0"/>
              <a:t>The Gospel According To Matthew,</a:t>
            </a:r>
            <a:r>
              <a:rPr lang="en-US" sz="1600" dirty="0"/>
              <a:t> chapter 26, “the chief priests, the scribes, and the elders of the people…plotted to take Jesus by trickery and kill him.”</a:t>
            </a:r>
          </a:p>
          <a:p>
            <a:pPr marL="1143000" lvl="3" indent="-285750">
              <a:buFont typeface="Wingdings" panose="05000000000000000000" pitchFamily="2" charset="2"/>
              <a:buChar char="q"/>
            </a:pPr>
            <a:r>
              <a:rPr lang="en-US" sz="1600" dirty="0"/>
              <a:t>  Later Judas Iscariot, one of the twelve disciples of Jesus, schemed with this ruling religious class to deliver Jesus to them for thirty pieces of silver.  And so it was, that under cover of darkness, accompanied by a multitude with swords and clubs, Judas betrayed Jesus with a kiss and delivered him over to the authorities… </a:t>
            </a:r>
            <a:r>
              <a:rPr lang="en-US" sz="1600" b="1" i="1" dirty="0"/>
              <a:t>all according to man’s plan.</a:t>
            </a:r>
            <a:endParaRPr lang="en-US" dirty="0"/>
          </a:p>
        </p:txBody>
      </p:sp>
    </p:spTree>
    <p:extLst>
      <p:ext uri="{BB962C8B-B14F-4D97-AF65-F5344CB8AC3E}">
        <p14:creationId xmlns:p14="http://schemas.microsoft.com/office/powerpoint/2010/main" val="42029297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Died</a:t>
            </a:r>
            <a:r>
              <a:rPr lang="en-US" dirty="0"/>
              <a:t>. </a:t>
            </a:r>
            <a:r>
              <a:rPr lang="en-US" sz="2000" dirty="0"/>
              <a:t>(continued)</a:t>
            </a:r>
            <a:endParaRPr lang="en-US" dirty="0"/>
          </a:p>
        </p:txBody>
      </p:sp>
      <p:sp>
        <p:nvSpPr>
          <p:cNvPr id="3" name="Content Placeholder 2"/>
          <p:cNvSpPr>
            <a:spLocks noGrp="1"/>
          </p:cNvSpPr>
          <p:nvPr>
            <p:ph idx="1"/>
          </p:nvPr>
        </p:nvSpPr>
        <p:spPr/>
        <p:txBody>
          <a:bodyPr>
            <a:normAutofit/>
          </a:bodyPr>
          <a:lstStyle/>
          <a:p>
            <a:r>
              <a:rPr lang="en-US" u="sng" dirty="0"/>
              <a:t>From God’s perspective</a:t>
            </a:r>
            <a:r>
              <a:rPr lang="en-US" dirty="0"/>
              <a:t>, Jesus’ death was </a:t>
            </a:r>
            <a:r>
              <a:rPr lang="en-US" i="1" dirty="0"/>
              <a:t>premeditated</a:t>
            </a:r>
            <a:r>
              <a:rPr lang="en-US" dirty="0"/>
              <a:t> and </a:t>
            </a:r>
            <a:r>
              <a:rPr lang="en-US" i="1" dirty="0"/>
              <a:t>intentional</a:t>
            </a:r>
            <a:r>
              <a:rPr lang="en-US" dirty="0"/>
              <a:t>.  But Jesus was not killed… rather </a:t>
            </a:r>
            <a:r>
              <a:rPr lang="en-US" b="1" i="1" dirty="0"/>
              <a:t>he</a:t>
            </a:r>
            <a:r>
              <a:rPr lang="en-US" dirty="0"/>
              <a:t> </a:t>
            </a:r>
            <a:r>
              <a:rPr lang="en-US" b="1" i="1" dirty="0"/>
              <a:t>gave </a:t>
            </a:r>
            <a:r>
              <a:rPr lang="en-US" dirty="0"/>
              <a:t>his life.  In the New Testament book of </a:t>
            </a:r>
            <a:r>
              <a:rPr lang="en-US" u="sng" dirty="0"/>
              <a:t>The Gospel According To John</a:t>
            </a:r>
            <a:r>
              <a:rPr lang="en-US" dirty="0"/>
              <a:t> and in chapter 10, Jesus said concerning his life, that “No one takes it from me, but I lay it down of myself.  I have power to lay it down, and I have power to take it again.”</a:t>
            </a:r>
          </a:p>
          <a:p>
            <a:r>
              <a:rPr lang="en-US" dirty="0"/>
              <a:t>Jesus gave up his life in fulfillment of his Father’s will.  It was </a:t>
            </a:r>
            <a:r>
              <a:rPr lang="en-US" b="1" i="1" dirty="0"/>
              <a:t>only by </a:t>
            </a:r>
            <a:r>
              <a:rPr lang="en-US" dirty="0"/>
              <a:t>the premeditated and intentional plans of God that Jesus was delivered  unto his death. </a:t>
            </a:r>
          </a:p>
          <a:p>
            <a:pPr lvl="2">
              <a:buFont typeface="Wingdings" panose="05000000000000000000" pitchFamily="2" charset="2"/>
              <a:buChar char="q"/>
            </a:pPr>
            <a:r>
              <a:rPr lang="en-US" dirty="0"/>
              <a:t> Concerning his death, Jesus prayed, “O My Father, if it is possible, let this cup pass from me; nevertheless, not as I will, but as You will.” (Matthew 26)</a:t>
            </a:r>
          </a:p>
          <a:p>
            <a:pPr lvl="2">
              <a:buFont typeface="Wingdings" panose="05000000000000000000" pitchFamily="2" charset="2"/>
              <a:buChar char="q"/>
            </a:pPr>
            <a:r>
              <a:rPr lang="en-US" dirty="0"/>
              <a:t>When Jesus was sentenced to death, it was </a:t>
            </a:r>
            <a:r>
              <a:rPr lang="en-US" b="1" i="1" dirty="0"/>
              <a:t>all according to God’s plan</a:t>
            </a:r>
            <a:r>
              <a:rPr lang="en-US" sz="2000" dirty="0"/>
              <a:t>.</a:t>
            </a:r>
          </a:p>
          <a:p>
            <a:pPr marL="914400" lvl="2" indent="0">
              <a:buNone/>
            </a:pPr>
            <a:endParaRPr lang="en-US" dirty="0"/>
          </a:p>
        </p:txBody>
      </p:sp>
    </p:spTree>
    <p:extLst>
      <p:ext uri="{BB962C8B-B14F-4D97-AF65-F5344CB8AC3E}">
        <p14:creationId xmlns:p14="http://schemas.microsoft.com/office/powerpoint/2010/main" val="14243668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323" y="390935"/>
            <a:ext cx="9404723" cy="1400530"/>
          </a:xfrm>
        </p:spPr>
        <p:txBody>
          <a:bodyPr/>
          <a:lstStyle/>
          <a:p>
            <a:pPr algn="ctr"/>
            <a:r>
              <a:rPr lang="en-US" dirty="0"/>
              <a:t>As the Eternal Son of God,        Jesus Christ </a:t>
            </a:r>
            <a:r>
              <a:rPr lang="en-US" b="1" i="1" dirty="0"/>
              <a:t>Died</a:t>
            </a:r>
            <a:r>
              <a:rPr lang="en-US" dirty="0"/>
              <a:t>. </a:t>
            </a:r>
            <a:r>
              <a:rPr lang="en-US" sz="2000" dirty="0"/>
              <a:t>(continued)</a:t>
            </a:r>
            <a:endParaRPr lang="en-US" dirty="0"/>
          </a:p>
        </p:txBody>
      </p:sp>
      <p:sp>
        <p:nvSpPr>
          <p:cNvPr id="3" name="Content Placeholder 2"/>
          <p:cNvSpPr>
            <a:spLocks noGrp="1"/>
          </p:cNvSpPr>
          <p:nvPr>
            <p:ph idx="1"/>
          </p:nvPr>
        </p:nvSpPr>
        <p:spPr/>
        <p:txBody>
          <a:bodyPr>
            <a:normAutofit/>
          </a:bodyPr>
          <a:lstStyle/>
          <a:p>
            <a:r>
              <a:rPr lang="en-US" dirty="0"/>
              <a:t>“So a new question arises…”Why did </a:t>
            </a:r>
            <a:r>
              <a:rPr lang="en-US" b="1" i="1" dirty="0"/>
              <a:t>God’s plan </a:t>
            </a:r>
            <a:r>
              <a:rPr lang="en-US" u="sng" dirty="0"/>
              <a:t>require</a:t>
            </a:r>
            <a:r>
              <a:rPr lang="en-US" dirty="0"/>
              <a:t> the death of his Son, Jesus?”</a:t>
            </a:r>
          </a:p>
          <a:p>
            <a:pPr marL="0" indent="0">
              <a:buNone/>
            </a:pPr>
            <a:endParaRPr lang="en-US" dirty="0"/>
          </a:p>
          <a:p>
            <a:r>
              <a:rPr lang="en-US" i="1" dirty="0"/>
              <a:t>Answer: Because</a:t>
            </a:r>
            <a:r>
              <a:rPr lang="en-US" dirty="0"/>
              <a:t> mankind has sinned against his </a:t>
            </a:r>
            <a:r>
              <a:rPr lang="en-US" i="1" dirty="0"/>
              <a:t>Creator God</a:t>
            </a:r>
            <a:r>
              <a:rPr lang="en-US" dirty="0"/>
              <a:t>, who is eternally holy and just, mankind has incurred eternal judgment against himself.  However, because God is also eternally benevolent and merciful, he wanted to provide a way of redemption and salvation for his fallen creation.  This redemption could only be possible if there were a sinless substitute who was worthy to bear the sins of all men and die in their place.</a:t>
            </a:r>
          </a:p>
          <a:p>
            <a:pPr lvl="2">
              <a:buFont typeface="Wingdings" panose="05000000000000000000" pitchFamily="2" charset="2"/>
              <a:buChar char="q"/>
            </a:pPr>
            <a:endParaRPr lang="en-US" dirty="0"/>
          </a:p>
          <a:p>
            <a:pPr lvl="2">
              <a:buFont typeface="Wingdings" panose="05000000000000000000" pitchFamily="2" charset="2"/>
              <a:buChar char="q"/>
            </a:pPr>
            <a:endParaRPr lang="en-US" dirty="0"/>
          </a:p>
          <a:p>
            <a:pPr lvl="2">
              <a:buFont typeface="Wingdings" panose="05000000000000000000" pitchFamily="2" charset="2"/>
              <a:buChar char="q"/>
            </a:pPr>
            <a:endParaRPr lang="en-US" dirty="0"/>
          </a:p>
        </p:txBody>
      </p:sp>
    </p:spTree>
    <p:extLst>
      <p:ext uri="{BB962C8B-B14F-4D97-AF65-F5344CB8AC3E}">
        <p14:creationId xmlns:p14="http://schemas.microsoft.com/office/powerpoint/2010/main" val="37800588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323" y="390935"/>
            <a:ext cx="9404723" cy="1400530"/>
          </a:xfrm>
        </p:spPr>
        <p:txBody>
          <a:bodyPr/>
          <a:lstStyle/>
          <a:p>
            <a:pPr algn="ctr"/>
            <a:r>
              <a:rPr lang="en-US" dirty="0"/>
              <a:t>As the Eternal Son of God,        Jesus Christ </a:t>
            </a:r>
            <a:r>
              <a:rPr lang="en-US" b="1" i="1" dirty="0"/>
              <a:t>Died</a:t>
            </a:r>
            <a:r>
              <a:rPr lang="en-US" dirty="0"/>
              <a:t>. </a:t>
            </a:r>
            <a:r>
              <a:rPr lang="en-US" sz="2000" dirty="0"/>
              <a:t>(continued)</a:t>
            </a:r>
            <a:endParaRPr lang="en-US" dirty="0"/>
          </a:p>
        </p:txBody>
      </p:sp>
      <p:sp>
        <p:nvSpPr>
          <p:cNvPr id="3" name="Content Placeholder 2"/>
          <p:cNvSpPr>
            <a:spLocks noGrp="1"/>
          </p:cNvSpPr>
          <p:nvPr>
            <p:ph idx="1"/>
          </p:nvPr>
        </p:nvSpPr>
        <p:spPr>
          <a:xfrm>
            <a:off x="1115669" y="2063578"/>
            <a:ext cx="8946541" cy="4444313"/>
          </a:xfrm>
        </p:spPr>
        <p:txBody>
          <a:bodyPr>
            <a:normAutofit/>
          </a:bodyPr>
          <a:lstStyle/>
          <a:p>
            <a:r>
              <a:rPr lang="en-US" dirty="0"/>
              <a:t>The </a:t>
            </a:r>
            <a:r>
              <a:rPr lang="en-US" b="1" dirty="0"/>
              <a:t>good news </a:t>
            </a:r>
            <a:r>
              <a:rPr lang="en-US" dirty="0"/>
              <a:t>is that </a:t>
            </a:r>
            <a:r>
              <a:rPr lang="en-US" i="1" u="sng" dirty="0"/>
              <a:t>Jesus</a:t>
            </a:r>
            <a:r>
              <a:rPr lang="en-US" dirty="0"/>
              <a:t>, as the Eternal Son of God in human form, was the only and perfect substitute, who having met all the criteria, was crucified on a cross, successfully bearing the sins of all people while patiently enduring the righteous wrath of God his Father.  </a:t>
            </a:r>
          </a:p>
          <a:p>
            <a:r>
              <a:rPr lang="en-US" dirty="0"/>
              <a:t>“For God so loved the world, that he gave his only begotten Son, that whoever believes in him should not perish but have eternal life.” – John 3:16 </a:t>
            </a:r>
            <a:endParaRPr lang="en-US" sz="1300" dirty="0"/>
          </a:p>
          <a:p>
            <a:pPr lvl="2">
              <a:buFont typeface="Wingdings" panose="05000000000000000000" pitchFamily="2" charset="2"/>
              <a:buChar char="q"/>
            </a:pPr>
            <a:r>
              <a:rPr lang="en-US" dirty="0"/>
              <a:t>This judgment was a promised condition in the beginning.  In Genesis chapter two, the first book of the Bible, God stipulated to Adam, the first created man, the following commandment:</a:t>
            </a:r>
          </a:p>
          <a:p>
            <a:pPr lvl="2">
              <a:buFont typeface="Wingdings" panose="05000000000000000000" pitchFamily="2" charset="2"/>
              <a:buChar char="q"/>
            </a:pPr>
            <a:r>
              <a:rPr lang="en-US" dirty="0"/>
              <a:t>“Of every tree of the garden you may freely eat; but of the tree of the knowledge of good and evil you shall not eat, </a:t>
            </a:r>
            <a:r>
              <a:rPr lang="en-US" b="1" i="1" dirty="0"/>
              <a:t>for in the day </a:t>
            </a:r>
            <a:r>
              <a:rPr lang="en-US" dirty="0"/>
              <a:t>that you eat of it you shall surely die.”</a:t>
            </a:r>
          </a:p>
          <a:p>
            <a:pPr lvl="2">
              <a:buFont typeface="Wingdings" panose="05000000000000000000" pitchFamily="2" charset="2"/>
              <a:buChar char="q"/>
            </a:pPr>
            <a:endParaRPr lang="en-US" dirty="0"/>
          </a:p>
          <a:p>
            <a:pPr lvl="2">
              <a:buFont typeface="Wingdings" panose="05000000000000000000" pitchFamily="2" charset="2"/>
              <a:buChar char="q"/>
            </a:pPr>
            <a:endParaRPr lang="en-US" dirty="0"/>
          </a:p>
          <a:p>
            <a:pPr lvl="2">
              <a:buFont typeface="Wingdings" panose="05000000000000000000" pitchFamily="2" charset="2"/>
              <a:buChar char="q"/>
            </a:pPr>
            <a:endParaRPr lang="en-US" dirty="0"/>
          </a:p>
        </p:txBody>
      </p:sp>
    </p:spTree>
    <p:extLst>
      <p:ext uri="{BB962C8B-B14F-4D97-AF65-F5344CB8AC3E}">
        <p14:creationId xmlns:p14="http://schemas.microsoft.com/office/powerpoint/2010/main" val="39222287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Died</a:t>
            </a:r>
            <a:r>
              <a:rPr lang="en-US" dirty="0"/>
              <a:t>. </a:t>
            </a:r>
            <a:r>
              <a:rPr lang="en-US" sz="2000" dirty="0"/>
              <a:t>(continued)</a:t>
            </a:r>
            <a:endParaRPr lang="en-US" dirty="0"/>
          </a:p>
        </p:txBody>
      </p:sp>
      <p:sp>
        <p:nvSpPr>
          <p:cNvPr id="3" name="Content Placeholder 2"/>
          <p:cNvSpPr>
            <a:spLocks noGrp="1"/>
          </p:cNvSpPr>
          <p:nvPr>
            <p:ph idx="1"/>
          </p:nvPr>
        </p:nvSpPr>
        <p:spPr/>
        <p:txBody>
          <a:bodyPr/>
          <a:lstStyle/>
          <a:p>
            <a:r>
              <a:rPr lang="en-US" dirty="0"/>
              <a:t>And so according to the Scriptures (Bible) Jesus’ sacrificial death was necessary to meet the demands of God’s Justice for sins and God’s Lovingkindness for sinners.</a:t>
            </a:r>
          </a:p>
          <a:p>
            <a:pPr marL="0" indent="0">
              <a:buNone/>
            </a:pPr>
            <a:endParaRPr lang="en-US" dirty="0"/>
          </a:p>
          <a:p>
            <a:r>
              <a:rPr lang="en-US" dirty="0"/>
              <a:t>However Jesus could only </a:t>
            </a:r>
            <a:r>
              <a:rPr lang="en-US" b="1" dirty="0"/>
              <a:t>die one way </a:t>
            </a:r>
            <a:r>
              <a:rPr lang="en-US" dirty="0"/>
              <a:t>…he had to be crucified!</a:t>
            </a:r>
          </a:p>
          <a:p>
            <a:pPr marL="0" indent="0">
              <a:buNone/>
            </a:pPr>
            <a:endParaRPr lang="en-US" dirty="0"/>
          </a:p>
          <a:p>
            <a:r>
              <a:rPr lang="en-US" dirty="0"/>
              <a:t>Remember,  the purpose of Jesus’ death was to take the sins of all humanity upon himself and receive and endure God’s righteous judgment for each of them.  </a:t>
            </a:r>
            <a:endParaRPr lang="en-US" sz="1600" dirty="0"/>
          </a:p>
          <a:p>
            <a:endParaRPr lang="en-US" sz="1600" dirty="0"/>
          </a:p>
          <a:p>
            <a:endParaRPr lang="en-US" dirty="0"/>
          </a:p>
          <a:p>
            <a:pPr marL="0" indent="0">
              <a:buNone/>
            </a:pPr>
            <a:endParaRPr lang="en-US" dirty="0"/>
          </a:p>
        </p:txBody>
      </p:sp>
    </p:spTree>
    <p:extLst>
      <p:ext uri="{BB962C8B-B14F-4D97-AF65-F5344CB8AC3E}">
        <p14:creationId xmlns:p14="http://schemas.microsoft.com/office/powerpoint/2010/main" val="35992986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Died</a:t>
            </a:r>
            <a:r>
              <a:rPr lang="en-US" dirty="0"/>
              <a:t>. </a:t>
            </a:r>
            <a:r>
              <a:rPr lang="en-US" sz="2000" dirty="0"/>
              <a:t>(continued)</a:t>
            </a:r>
            <a:endParaRPr lang="en-US" dirty="0"/>
          </a:p>
        </p:txBody>
      </p:sp>
      <p:sp>
        <p:nvSpPr>
          <p:cNvPr id="3" name="Content Placeholder 2"/>
          <p:cNvSpPr>
            <a:spLocks noGrp="1"/>
          </p:cNvSpPr>
          <p:nvPr>
            <p:ph idx="1"/>
          </p:nvPr>
        </p:nvSpPr>
        <p:spPr/>
        <p:txBody>
          <a:bodyPr/>
          <a:lstStyle/>
          <a:p>
            <a:r>
              <a:rPr lang="en-US" dirty="0"/>
              <a:t>Wow…How ugly Jesus must have appeared before God the Father with every man’s sin upon his shoulders!  Every murder and rape and betrayal and abuse and unspoken atrocity was graphically placed upon the Life of Jesus Christ.  For all lies and deceit, for every drunken mans folly, for all the hateful clamor behind closed doors, for every innocence lost…Jesus bore the curse of it all and for all to see.</a:t>
            </a:r>
          </a:p>
          <a:p>
            <a:pPr marL="0" indent="0">
              <a:buNone/>
            </a:pPr>
            <a:endParaRPr lang="en-US" dirty="0"/>
          </a:p>
          <a:p>
            <a:r>
              <a:rPr lang="en-US" dirty="0"/>
              <a:t>Regarding the curse and the cross, the Scriptures teach “Christ redeemed us from the curse of the Law, having become a  curse for us – for it is written, ‘Cursed is everyone who hangs on a tree.’” – New Testament Epistle Galatians 3:13</a:t>
            </a:r>
          </a:p>
          <a:p>
            <a:pPr marL="0" indent="0">
              <a:buNone/>
            </a:pPr>
            <a:endParaRPr lang="en-US" dirty="0"/>
          </a:p>
          <a:p>
            <a:pPr marL="0" indent="0">
              <a:buNone/>
            </a:pPr>
            <a:endParaRPr lang="en-US" sz="1600" dirty="0"/>
          </a:p>
          <a:p>
            <a:endParaRPr lang="en-US" dirty="0"/>
          </a:p>
          <a:p>
            <a:pPr marL="0" indent="0">
              <a:buNone/>
            </a:pPr>
            <a:endParaRPr lang="en-US" dirty="0"/>
          </a:p>
        </p:txBody>
      </p:sp>
    </p:spTree>
    <p:extLst>
      <p:ext uri="{BB962C8B-B14F-4D97-AF65-F5344CB8AC3E}">
        <p14:creationId xmlns:p14="http://schemas.microsoft.com/office/powerpoint/2010/main" val="6681764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Died</a:t>
            </a:r>
            <a:r>
              <a:rPr lang="en-US" dirty="0"/>
              <a:t>. </a:t>
            </a:r>
            <a:r>
              <a:rPr lang="en-US" sz="2000" dirty="0"/>
              <a:t>(continued)</a:t>
            </a:r>
            <a:endParaRPr lang="en-US" dirty="0"/>
          </a:p>
        </p:txBody>
      </p:sp>
      <p:sp>
        <p:nvSpPr>
          <p:cNvPr id="3" name="Content Placeholder 2"/>
          <p:cNvSpPr>
            <a:spLocks noGrp="1"/>
          </p:cNvSpPr>
          <p:nvPr>
            <p:ph idx="1"/>
          </p:nvPr>
        </p:nvSpPr>
        <p:spPr/>
        <p:txBody>
          <a:bodyPr/>
          <a:lstStyle/>
          <a:p>
            <a:r>
              <a:rPr lang="en-US" dirty="0"/>
              <a:t>Yes, Jesus hung on a cross for you and me; for all men everywhere and from every age.</a:t>
            </a:r>
          </a:p>
          <a:p>
            <a:r>
              <a:rPr lang="en-US" dirty="0"/>
              <a:t>The Bible says, “Being found in appearance as a man, he humbled himself by becoming obedient to the point of death, even death on a cross.” - New Testament Epistle Philippians 2:8</a:t>
            </a:r>
          </a:p>
          <a:p>
            <a:r>
              <a:rPr lang="en-US" dirty="0"/>
              <a:t>What wondrous love is this, that Jesus died in our place for our sins.</a:t>
            </a:r>
          </a:p>
          <a:p>
            <a:r>
              <a:rPr lang="en-US" dirty="0"/>
              <a:t>As he was pierced through hand and foot to the wooden tree, he poured out his life by shedding his own blood which was necessary for salvation.</a:t>
            </a:r>
          </a:p>
          <a:p>
            <a:r>
              <a:rPr lang="en-US" dirty="0"/>
              <a:t>For the Scripture says “…and without the shedding of blood there is no forgiveness.” – New Testament Epistle Hebrews 9:22</a:t>
            </a:r>
          </a:p>
        </p:txBody>
      </p:sp>
    </p:spTree>
    <p:extLst>
      <p:ext uri="{BB962C8B-B14F-4D97-AF65-F5344CB8AC3E}">
        <p14:creationId xmlns:p14="http://schemas.microsoft.com/office/powerpoint/2010/main" val="3217050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Died</a:t>
            </a:r>
            <a:r>
              <a:rPr lang="en-US" dirty="0"/>
              <a:t>. </a:t>
            </a:r>
            <a:r>
              <a:rPr lang="en-US" sz="2000" dirty="0"/>
              <a:t>(continued)</a:t>
            </a:r>
            <a:endParaRPr lang="en-US" dirty="0"/>
          </a:p>
        </p:txBody>
      </p:sp>
      <p:sp>
        <p:nvSpPr>
          <p:cNvPr id="3" name="Content Placeholder 2"/>
          <p:cNvSpPr>
            <a:spLocks noGrp="1"/>
          </p:cNvSpPr>
          <p:nvPr>
            <p:ph idx="1"/>
          </p:nvPr>
        </p:nvSpPr>
        <p:spPr/>
        <p:txBody>
          <a:bodyPr/>
          <a:lstStyle/>
          <a:p>
            <a:r>
              <a:rPr lang="en-US" dirty="0"/>
              <a:t>And so suspended between heaven and earth on a Roman cross, “Jesus, who knew no sin, became sin for us…. – New Testament Epistle 2</a:t>
            </a:r>
            <a:r>
              <a:rPr lang="en-US" baseline="30000" dirty="0"/>
              <a:t>nd</a:t>
            </a:r>
            <a:r>
              <a:rPr lang="en-US" dirty="0"/>
              <a:t> Corinthians 5:21</a:t>
            </a:r>
          </a:p>
          <a:p>
            <a:pPr marL="0" indent="0">
              <a:buNone/>
            </a:pPr>
            <a:endParaRPr lang="en-US" dirty="0"/>
          </a:p>
          <a:p>
            <a:r>
              <a:rPr lang="en-US" dirty="0"/>
              <a:t>Before bowing his head in death, Jesus said, “It is finished!” – The Gospel of John 19:30</a:t>
            </a:r>
          </a:p>
          <a:p>
            <a:endParaRPr lang="en-US" dirty="0"/>
          </a:p>
          <a:p>
            <a:r>
              <a:rPr lang="en-US" dirty="0"/>
              <a:t>Indeed, the sacrificial work of Jesus on the cross was  now complete.  But there is more to his story. There is the resurrection!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62005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Rose from the Dead.</a:t>
            </a:r>
          </a:p>
        </p:txBody>
      </p:sp>
      <p:sp>
        <p:nvSpPr>
          <p:cNvPr id="3" name="Content Placeholder 2"/>
          <p:cNvSpPr>
            <a:spLocks noGrp="1"/>
          </p:cNvSpPr>
          <p:nvPr>
            <p:ph idx="1"/>
          </p:nvPr>
        </p:nvSpPr>
        <p:spPr/>
        <p:txBody>
          <a:bodyPr>
            <a:normAutofit fontScale="92500" lnSpcReduction="20000"/>
          </a:bodyPr>
          <a:lstStyle/>
          <a:p>
            <a:r>
              <a:rPr lang="en-US" dirty="0"/>
              <a:t>The possibility of Jesus’ resurrection lies in the sureness of his death and burial.  Simply put…if there was no death…there could be no resurrection from the dead.  </a:t>
            </a:r>
          </a:p>
          <a:p>
            <a:r>
              <a:rPr lang="en-US" dirty="0"/>
              <a:t>The Apostle John records for us that “…the soldiers came, and broke the legs of the first man and of the other who was crucified with him; but coming to Jesus, when they saw that he was already dead, they did not break his legs.”  - The Gospel of John 19:32, 33.</a:t>
            </a:r>
          </a:p>
          <a:p>
            <a:r>
              <a:rPr lang="en-US" dirty="0"/>
              <a:t>If the Roman authorities wanted to hasten the death of a crucified man, they  would order his legs to be broken so he could no longer raise himself on the wooden beam to expand his lungs and breathe. Eventually he would die from suffocation.</a:t>
            </a:r>
          </a:p>
          <a:p>
            <a:r>
              <a:rPr lang="en-US" dirty="0"/>
              <a:t>When Jesus was confirmed dead, he was removed from the cross, by Joseph of Arimathea who made provision for the body of Christ to be wrapped in linen, anointed with burial spices and then “…laid in a tomb cut into the rock, where no one had ever lain.” -The Gospel of Luke 23:53</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435918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Rose from the Dead.</a:t>
            </a:r>
            <a:endParaRPr lang="en-US" dirty="0"/>
          </a:p>
        </p:txBody>
      </p:sp>
      <p:sp>
        <p:nvSpPr>
          <p:cNvPr id="3" name="Content Placeholder 2"/>
          <p:cNvSpPr>
            <a:spLocks noGrp="1"/>
          </p:cNvSpPr>
          <p:nvPr>
            <p:ph idx="1"/>
          </p:nvPr>
        </p:nvSpPr>
        <p:spPr/>
        <p:txBody>
          <a:bodyPr/>
          <a:lstStyle/>
          <a:p>
            <a:r>
              <a:rPr lang="en-US" dirty="0"/>
              <a:t>Jesus had predicted his own resurrection on the third day. </a:t>
            </a:r>
          </a:p>
          <a:p>
            <a:endParaRPr lang="en-US" dirty="0"/>
          </a:p>
          <a:p>
            <a:pPr marL="0" indent="0">
              <a:buNone/>
            </a:pPr>
            <a:endParaRPr lang="en-US" dirty="0"/>
          </a:p>
          <a:p>
            <a:r>
              <a:rPr lang="en-US" dirty="0"/>
              <a:t> The religious authorities who had him crucified remembered this prophesy…and for fear that the followers of Jesus would steal his body and falsely proclaim a resurrection…the chief priests and Pharisees “…made the grave secure, and along with the guard they set a seal on the stone.” – Matthew’s Gospel 27:65</a:t>
            </a:r>
          </a:p>
          <a:p>
            <a:endParaRPr lang="en-US" dirty="0"/>
          </a:p>
          <a:p>
            <a:endParaRPr lang="en-US" dirty="0"/>
          </a:p>
          <a:p>
            <a:endParaRPr lang="en-US" dirty="0"/>
          </a:p>
        </p:txBody>
      </p:sp>
    </p:spTree>
    <p:extLst>
      <p:ext uri="{BB962C8B-B14F-4D97-AF65-F5344CB8AC3E}">
        <p14:creationId xmlns:p14="http://schemas.microsoft.com/office/powerpoint/2010/main" val="30667835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Gospel Defined…</a:t>
            </a:r>
          </a:p>
        </p:txBody>
      </p:sp>
      <p:sp>
        <p:nvSpPr>
          <p:cNvPr id="3" name="Content Placeholder 2"/>
          <p:cNvSpPr>
            <a:spLocks noGrp="1"/>
          </p:cNvSpPr>
          <p:nvPr>
            <p:ph idx="1"/>
          </p:nvPr>
        </p:nvSpPr>
        <p:spPr/>
        <p:txBody>
          <a:bodyPr/>
          <a:lstStyle/>
          <a:p>
            <a:endParaRPr lang="en-US" dirty="0"/>
          </a:p>
          <a:p>
            <a:r>
              <a:rPr lang="en-US" dirty="0"/>
              <a:t>The word  </a:t>
            </a:r>
            <a:r>
              <a:rPr lang="en-US" b="1" i="1" dirty="0"/>
              <a:t>gospel</a:t>
            </a:r>
            <a:r>
              <a:rPr lang="en-US" dirty="0"/>
              <a:t> simply means </a:t>
            </a:r>
            <a:r>
              <a:rPr lang="en-US" b="1" i="1" dirty="0"/>
              <a:t>good news</a:t>
            </a:r>
            <a:r>
              <a:rPr lang="en-US" dirty="0"/>
              <a:t>.</a:t>
            </a:r>
          </a:p>
          <a:p>
            <a:endParaRPr lang="en-US" dirty="0"/>
          </a:p>
          <a:p>
            <a:endParaRPr lang="en-US" dirty="0"/>
          </a:p>
          <a:p>
            <a:endParaRPr lang="en-US" dirty="0"/>
          </a:p>
          <a:p>
            <a:r>
              <a:rPr lang="en-US" dirty="0"/>
              <a:t>In the context of the Bible, the word </a:t>
            </a:r>
            <a:r>
              <a:rPr lang="en-US" b="1" i="1" dirty="0"/>
              <a:t>gospel </a:t>
            </a:r>
            <a:r>
              <a:rPr lang="en-US" dirty="0"/>
              <a:t>refers to the </a:t>
            </a:r>
            <a:r>
              <a:rPr lang="en-US" b="1" i="1" dirty="0"/>
              <a:t>good news </a:t>
            </a:r>
            <a:r>
              <a:rPr lang="en-US" dirty="0"/>
              <a:t>directly</a:t>
            </a:r>
            <a:r>
              <a:rPr lang="en-US" b="1" i="1" dirty="0"/>
              <a:t> </a:t>
            </a:r>
            <a:r>
              <a:rPr lang="en-US" dirty="0"/>
              <a:t>related to </a:t>
            </a:r>
            <a:r>
              <a:rPr lang="en-US" b="1" dirty="0"/>
              <a:t>Jesus Christ</a:t>
            </a:r>
            <a:r>
              <a:rPr lang="en-US" dirty="0"/>
              <a:t>.</a:t>
            </a:r>
          </a:p>
        </p:txBody>
      </p:sp>
    </p:spTree>
    <p:extLst>
      <p:ext uri="{BB962C8B-B14F-4D97-AF65-F5344CB8AC3E}">
        <p14:creationId xmlns:p14="http://schemas.microsoft.com/office/powerpoint/2010/main" val="7284376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Rose from the Dead.</a:t>
            </a:r>
            <a:endParaRPr lang="en-US" dirty="0"/>
          </a:p>
        </p:txBody>
      </p:sp>
      <p:sp>
        <p:nvSpPr>
          <p:cNvPr id="3" name="Content Placeholder 2"/>
          <p:cNvSpPr>
            <a:spLocks noGrp="1"/>
          </p:cNvSpPr>
          <p:nvPr>
            <p:ph idx="1"/>
          </p:nvPr>
        </p:nvSpPr>
        <p:spPr/>
        <p:txBody>
          <a:bodyPr>
            <a:normAutofit/>
          </a:bodyPr>
          <a:lstStyle/>
          <a:p>
            <a:r>
              <a:rPr lang="en-US" dirty="0"/>
              <a:t>Today, the tomb is empty.  Jesus was raised from the dead.</a:t>
            </a:r>
          </a:p>
          <a:p>
            <a:r>
              <a:rPr lang="en-US" dirty="0"/>
              <a:t>On the morning of His resurrection, Matthew records in his Gospel that “…a severe earthquake had occurred, for an angel of the Lord descended from heaven and came and rolled away the stone and sat upon it.  And his appearance was like lightening, and his clothing as white as snow.  The guards shook for fear of him and became like dead men.”</a:t>
            </a:r>
          </a:p>
          <a:p>
            <a:r>
              <a:rPr lang="en-US" dirty="0"/>
              <a:t>Addressing the women disciples who had gone to the grave that morning, this angel said “Do not be afraid; for I know that you are looking for Jesus who has been crucified.  </a:t>
            </a:r>
            <a:r>
              <a:rPr lang="en-US" b="1" i="1" dirty="0"/>
              <a:t>He is not here</a:t>
            </a:r>
            <a:r>
              <a:rPr lang="en-US" dirty="0"/>
              <a:t>, </a:t>
            </a:r>
            <a:r>
              <a:rPr lang="en-US" b="1" i="1" dirty="0"/>
              <a:t>for he has risen</a:t>
            </a:r>
            <a:r>
              <a:rPr lang="en-US" dirty="0"/>
              <a:t>, just as he said.  Come see the place where he was lying.”  </a:t>
            </a:r>
          </a:p>
          <a:p>
            <a:pPr marL="0" indent="0">
              <a:buNone/>
            </a:pPr>
            <a:r>
              <a:rPr lang="en-US" dirty="0"/>
              <a:t>     </a:t>
            </a:r>
            <a:r>
              <a:rPr lang="en-US" sz="1600" dirty="0"/>
              <a:t>-The Gospel According to Matthew 28:2-6</a:t>
            </a:r>
          </a:p>
        </p:txBody>
      </p:sp>
    </p:spTree>
    <p:extLst>
      <p:ext uri="{BB962C8B-B14F-4D97-AF65-F5344CB8AC3E}">
        <p14:creationId xmlns:p14="http://schemas.microsoft.com/office/powerpoint/2010/main" val="38760751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Gospel is Good News…</a:t>
            </a:r>
            <a:br>
              <a:rPr lang="en-US" dirty="0"/>
            </a:br>
            <a:r>
              <a:rPr lang="en-US" dirty="0"/>
              <a:t>For YOU…</a:t>
            </a:r>
          </a:p>
        </p:txBody>
      </p:sp>
      <p:sp>
        <p:nvSpPr>
          <p:cNvPr id="3" name="Content Placeholder 2"/>
          <p:cNvSpPr>
            <a:spLocks noGrp="1"/>
          </p:cNvSpPr>
          <p:nvPr>
            <p:ph idx="1"/>
          </p:nvPr>
        </p:nvSpPr>
        <p:spPr/>
        <p:txBody>
          <a:bodyPr>
            <a:normAutofit/>
          </a:bodyPr>
          <a:lstStyle/>
          <a:p>
            <a:r>
              <a:rPr lang="en-US" dirty="0"/>
              <a:t>The Tomb is empty. </a:t>
            </a:r>
          </a:p>
          <a:p>
            <a:r>
              <a:rPr lang="en-US" dirty="0"/>
              <a:t>Will you venture in and look for yourself ?</a:t>
            </a:r>
          </a:p>
          <a:p>
            <a:r>
              <a:rPr lang="en-US" dirty="0"/>
              <a:t>Listen to the angel……..and do not be afraid.</a:t>
            </a:r>
          </a:p>
          <a:p>
            <a:r>
              <a:rPr lang="en-US" dirty="0"/>
              <a:t>Jesus lived for you</a:t>
            </a:r>
          </a:p>
          <a:p>
            <a:r>
              <a:rPr lang="en-US" dirty="0"/>
              <a:t>Jesus died for you</a:t>
            </a:r>
          </a:p>
          <a:p>
            <a:r>
              <a:rPr lang="en-US" dirty="0"/>
              <a:t>Jesus rose again for you</a:t>
            </a:r>
          </a:p>
          <a:p>
            <a:pPr marL="0" indent="0">
              <a:buNone/>
            </a:pPr>
            <a:r>
              <a:rPr lang="en-US" dirty="0"/>
              <a:t>     …All this….because God so loved you.  </a:t>
            </a:r>
          </a:p>
          <a:p>
            <a:pPr marL="0" indent="0">
              <a:buNone/>
            </a:pPr>
            <a:endParaRPr lang="en-US" dirty="0"/>
          </a:p>
        </p:txBody>
      </p:sp>
    </p:spTree>
    <p:extLst>
      <p:ext uri="{BB962C8B-B14F-4D97-AF65-F5344CB8AC3E}">
        <p14:creationId xmlns:p14="http://schemas.microsoft.com/office/powerpoint/2010/main" val="2988985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Gospel is Good News…</a:t>
            </a:r>
            <a:br>
              <a:rPr lang="en-US" dirty="0"/>
            </a:br>
            <a:r>
              <a:rPr lang="en-US" dirty="0"/>
              <a:t>For YOU…</a:t>
            </a:r>
          </a:p>
        </p:txBody>
      </p:sp>
      <p:sp>
        <p:nvSpPr>
          <p:cNvPr id="3" name="Content Placeholder 2"/>
          <p:cNvSpPr>
            <a:spLocks noGrp="1"/>
          </p:cNvSpPr>
          <p:nvPr>
            <p:ph idx="1"/>
          </p:nvPr>
        </p:nvSpPr>
        <p:spPr/>
        <p:txBody>
          <a:bodyPr/>
          <a:lstStyle/>
          <a:p>
            <a:r>
              <a:rPr lang="en-US" dirty="0"/>
              <a:t>Left to ourselves, we are hopelessly lost and forever estranged from God our Creator.</a:t>
            </a:r>
          </a:p>
          <a:p>
            <a:r>
              <a:rPr lang="en-US" dirty="0"/>
              <a:t>Our shame and guilt have no recourse but to remain with us all our days and then on into eternity.</a:t>
            </a:r>
          </a:p>
          <a:p>
            <a:pPr marL="0" indent="0">
              <a:buNone/>
            </a:pPr>
            <a:endParaRPr lang="en-US" dirty="0"/>
          </a:p>
          <a:p>
            <a:r>
              <a:rPr lang="en-US" dirty="0"/>
              <a:t>But Jesus can change all that.</a:t>
            </a:r>
          </a:p>
          <a:p>
            <a:pPr marL="0" indent="0">
              <a:buNone/>
            </a:pPr>
            <a:r>
              <a:rPr lang="en-US" dirty="0"/>
              <a:t>     “For God demonstrates his own love toward us, in that while we         were yet sinners, Christ died for us.” –</a:t>
            </a:r>
            <a:r>
              <a:rPr lang="en-US" sz="1600" dirty="0"/>
              <a:t>New Testament Epistle Romans 5</a:t>
            </a:r>
            <a:r>
              <a:rPr lang="en-US" dirty="0"/>
              <a:t>.</a:t>
            </a:r>
          </a:p>
          <a:p>
            <a:endParaRPr lang="en-US" dirty="0"/>
          </a:p>
        </p:txBody>
      </p:sp>
    </p:spTree>
    <p:extLst>
      <p:ext uri="{BB962C8B-B14F-4D97-AF65-F5344CB8AC3E}">
        <p14:creationId xmlns:p14="http://schemas.microsoft.com/office/powerpoint/2010/main" val="29922093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Gospel is Good News…</a:t>
            </a:r>
            <a:br>
              <a:rPr lang="en-US" dirty="0"/>
            </a:br>
            <a:r>
              <a:rPr lang="en-US" dirty="0"/>
              <a:t>For YOU…</a:t>
            </a:r>
          </a:p>
        </p:txBody>
      </p:sp>
      <p:sp>
        <p:nvSpPr>
          <p:cNvPr id="3" name="Content Placeholder 2"/>
          <p:cNvSpPr>
            <a:spLocks noGrp="1"/>
          </p:cNvSpPr>
          <p:nvPr>
            <p:ph idx="1"/>
          </p:nvPr>
        </p:nvSpPr>
        <p:spPr/>
        <p:txBody>
          <a:bodyPr/>
          <a:lstStyle/>
          <a:p>
            <a:r>
              <a:rPr lang="en-US" dirty="0"/>
              <a:t>In light of his resurrection, Jesus’ words have peculiar authority.</a:t>
            </a:r>
          </a:p>
          <a:p>
            <a:r>
              <a:rPr lang="en-US" dirty="0"/>
              <a:t>Jesus the eternal son of God…speaks to you the Gospel…</a:t>
            </a:r>
            <a:r>
              <a:rPr lang="en-US" i="1" dirty="0"/>
              <a:t>his</a:t>
            </a:r>
            <a:r>
              <a:rPr lang="en-US" dirty="0"/>
              <a:t> good news…</a:t>
            </a:r>
          </a:p>
          <a:p>
            <a:pPr marL="0" indent="0">
              <a:buNone/>
            </a:pPr>
            <a:endParaRPr lang="en-US" dirty="0"/>
          </a:p>
          <a:p>
            <a:pPr marL="0" indent="0">
              <a:buNone/>
            </a:pPr>
            <a:r>
              <a:rPr lang="en-US" dirty="0"/>
              <a:t>	“Come to me, all who are weary and heavy-laden, and I will give you rest.</a:t>
            </a:r>
          </a:p>
          <a:p>
            <a:pPr marL="0" indent="0">
              <a:buNone/>
            </a:pPr>
            <a:r>
              <a:rPr lang="en-US" dirty="0"/>
              <a:t>	Take my yoke upon you and learn from me, for I am gentle and humble in heart, and you will find rest for your souls.</a:t>
            </a:r>
          </a:p>
          <a:p>
            <a:pPr marL="0" indent="0">
              <a:buNone/>
            </a:pPr>
            <a:r>
              <a:rPr lang="en-US" dirty="0"/>
              <a:t>	For my yoke is easy and my burden is light.” – </a:t>
            </a:r>
            <a:r>
              <a:rPr lang="en-US" sz="1600" dirty="0"/>
              <a:t>Matthew’s Gospel 11</a:t>
            </a:r>
          </a:p>
        </p:txBody>
      </p:sp>
    </p:spTree>
    <p:extLst>
      <p:ext uri="{BB962C8B-B14F-4D97-AF65-F5344CB8AC3E}">
        <p14:creationId xmlns:p14="http://schemas.microsoft.com/office/powerpoint/2010/main" val="3273257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Gospel is Good News…</a:t>
            </a:r>
            <a:br>
              <a:rPr lang="en-US" dirty="0"/>
            </a:br>
            <a:r>
              <a:rPr lang="en-US" dirty="0"/>
              <a:t>For YOU…</a:t>
            </a:r>
          </a:p>
        </p:txBody>
      </p:sp>
      <p:sp>
        <p:nvSpPr>
          <p:cNvPr id="3" name="Content Placeholder 2"/>
          <p:cNvSpPr>
            <a:spLocks noGrp="1"/>
          </p:cNvSpPr>
          <p:nvPr>
            <p:ph idx="1"/>
          </p:nvPr>
        </p:nvSpPr>
        <p:spPr/>
        <p:txBody>
          <a:bodyPr/>
          <a:lstStyle/>
          <a:p>
            <a:r>
              <a:rPr lang="en-US" dirty="0"/>
              <a:t>To Inquire further about the GOSPEL of Jesus Christ and what it means for you…please contact Pastor Bosnyak at Pines Brook Baptist Church or any of the ministries in our resource page who believe, practice and share this Gospel Message.</a:t>
            </a:r>
          </a:p>
          <a:p>
            <a:pPr marL="0" indent="0">
              <a:buNone/>
            </a:pPr>
            <a:endParaRPr lang="en-US" dirty="0"/>
          </a:p>
          <a:p>
            <a:r>
              <a:rPr lang="en-US" dirty="0"/>
              <a:t>May you come to know the fullness of God’s salvation in your life.</a:t>
            </a:r>
          </a:p>
          <a:p>
            <a:pPr marL="0" indent="0">
              <a:buNone/>
            </a:pPr>
            <a:endParaRPr lang="en-US" dirty="0"/>
          </a:p>
          <a:p>
            <a:r>
              <a:rPr lang="en-US" dirty="0"/>
              <a:t>To that end…may God be with you and bless you.</a:t>
            </a:r>
          </a:p>
          <a:p>
            <a:pPr marL="0" indent="0">
              <a:buNone/>
            </a:pPr>
            <a:r>
              <a:rPr lang="en-US" dirty="0"/>
              <a:t>	</a:t>
            </a:r>
          </a:p>
          <a:p>
            <a:pPr marL="0" indent="0">
              <a:buNone/>
            </a:pPr>
            <a:r>
              <a:rPr lang="en-US" dirty="0"/>
              <a:t>		…Amen</a:t>
            </a:r>
          </a:p>
        </p:txBody>
      </p:sp>
    </p:spTree>
    <p:extLst>
      <p:ext uri="{BB962C8B-B14F-4D97-AF65-F5344CB8AC3E}">
        <p14:creationId xmlns:p14="http://schemas.microsoft.com/office/powerpoint/2010/main" val="39602969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Jesus Christ?</a:t>
            </a:r>
          </a:p>
        </p:txBody>
      </p:sp>
      <p:sp>
        <p:nvSpPr>
          <p:cNvPr id="3" name="Content Placeholder 2"/>
          <p:cNvSpPr>
            <a:spLocks noGrp="1"/>
          </p:cNvSpPr>
          <p:nvPr>
            <p:ph idx="1"/>
          </p:nvPr>
        </p:nvSpPr>
        <p:spPr/>
        <p:txBody>
          <a:bodyPr/>
          <a:lstStyle/>
          <a:p>
            <a:r>
              <a:rPr lang="en-US" dirty="0"/>
              <a:t>According to the Bible, </a:t>
            </a:r>
            <a:r>
              <a:rPr lang="en-US" b="1" i="1" dirty="0"/>
              <a:t>Jesus Christ </a:t>
            </a:r>
            <a:r>
              <a:rPr lang="en-US" dirty="0"/>
              <a:t>is the Eternal Son of God.</a:t>
            </a:r>
          </a:p>
          <a:p>
            <a:endParaRPr lang="en-US" dirty="0"/>
          </a:p>
          <a:p>
            <a:r>
              <a:rPr lang="en-US" dirty="0"/>
              <a:t>In the New Testament book, </a:t>
            </a:r>
            <a:r>
              <a:rPr lang="en-US" u="sng" dirty="0"/>
              <a:t>The Epistle to the Hebrews</a:t>
            </a:r>
            <a:r>
              <a:rPr lang="en-US" dirty="0"/>
              <a:t>, and in chapter 1, God the Father speaks of Jesus Christ in the following ways…</a:t>
            </a:r>
          </a:p>
          <a:p>
            <a:pPr lvl="2">
              <a:buFont typeface="Wingdings" panose="05000000000000000000" pitchFamily="2" charset="2"/>
              <a:buChar char="q"/>
            </a:pPr>
            <a:r>
              <a:rPr lang="en-US" dirty="0"/>
              <a:t>“You are My Son.”</a:t>
            </a:r>
          </a:p>
          <a:p>
            <a:pPr lvl="2">
              <a:buFont typeface="Wingdings" panose="05000000000000000000" pitchFamily="2" charset="2"/>
              <a:buChar char="q"/>
            </a:pPr>
            <a:r>
              <a:rPr lang="en-US" dirty="0"/>
              <a:t>“Let all the angels of God worship Him.”</a:t>
            </a:r>
          </a:p>
          <a:p>
            <a:pPr lvl="2">
              <a:buFont typeface="Wingdings" panose="05000000000000000000" pitchFamily="2" charset="2"/>
              <a:buChar char="q"/>
            </a:pPr>
            <a:r>
              <a:rPr lang="en-US" dirty="0"/>
              <a:t>“Your throne, O God, is forever and ever.”</a:t>
            </a:r>
          </a:p>
          <a:p>
            <a:pPr lvl="2">
              <a:buFont typeface="Wingdings" panose="05000000000000000000" pitchFamily="2" charset="2"/>
              <a:buChar char="q"/>
            </a:pPr>
            <a:r>
              <a:rPr lang="en-US" dirty="0"/>
              <a:t>“You, LORD, in the beginning laid the foundation of the earth; and the heavens are the work of Your hands.”</a:t>
            </a:r>
          </a:p>
          <a:p>
            <a:pPr lvl="2">
              <a:buFont typeface="Wingdings" panose="05000000000000000000" pitchFamily="2" charset="2"/>
              <a:buChar char="q"/>
            </a:pPr>
            <a:r>
              <a:rPr lang="en-US" dirty="0"/>
              <a:t>“You are the same and Your years will not fail.”</a:t>
            </a:r>
          </a:p>
          <a:p>
            <a:pPr lvl="2">
              <a:buFont typeface="Wingdings" panose="05000000000000000000" pitchFamily="2" charset="2"/>
              <a:buChar char="q"/>
            </a:pPr>
            <a:endParaRPr lang="en-US" dirty="0"/>
          </a:p>
        </p:txBody>
      </p:sp>
    </p:spTree>
    <p:extLst>
      <p:ext uri="{BB962C8B-B14F-4D97-AF65-F5344CB8AC3E}">
        <p14:creationId xmlns:p14="http://schemas.microsoft.com/office/powerpoint/2010/main" val="9213123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Jesus Christ Do?</a:t>
            </a:r>
          </a:p>
        </p:txBody>
      </p:sp>
      <p:sp>
        <p:nvSpPr>
          <p:cNvPr id="3" name="Content Placeholder 2"/>
          <p:cNvSpPr>
            <a:spLocks noGrp="1"/>
          </p:cNvSpPr>
          <p:nvPr>
            <p:ph idx="1"/>
          </p:nvPr>
        </p:nvSpPr>
        <p:spPr/>
        <p:txBody>
          <a:bodyPr/>
          <a:lstStyle/>
          <a:p>
            <a:r>
              <a:rPr lang="en-US" dirty="0"/>
              <a:t>As the Eternal Son of God, Jesus Christ </a:t>
            </a:r>
            <a:r>
              <a:rPr lang="en-US" b="1" i="1" dirty="0"/>
              <a:t>lived</a:t>
            </a:r>
            <a:r>
              <a:rPr lang="en-US" dirty="0"/>
              <a:t> and </a:t>
            </a:r>
            <a:r>
              <a:rPr lang="en-US" b="1" i="1" dirty="0"/>
              <a:t>died </a:t>
            </a:r>
            <a:r>
              <a:rPr lang="en-US" dirty="0"/>
              <a:t>and </a:t>
            </a:r>
            <a:r>
              <a:rPr lang="en-US" b="1" i="1" dirty="0"/>
              <a:t>rose</a:t>
            </a:r>
            <a:r>
              <a:rPr lang="en-US" dirty="0"/>
              <a:t> </a:t>
            </a:r>
            <a:r>
              <a:rPr lang="en-US" b="1" i="1" dirty="0"/>
              <a:t>again</a:t>
            </a:r>
            <a:r>
              <a:rPr lang="en-US" dirty="0"/>
              <a:t> from the dead.</a:t>
            </a:r>
          </a:p>
          <a:p>
            <a:endParaRPr lang="en-US" dirty="0"/>
          </a:p>
          <a:p>
            <a:pPr marL="0" indent="0">
              <a:buNone/>
            </a:pPr>
            <a:endParaRPr lang="en-US" dirty="0"/>
          </a:p>
          <a:p>
            <a:endParaRPr lang="en-US" dirty="0"/>
          </a:p>
          <a:p>
            <a:endParaRPr lang="en-US" dirty="0"/>
          </a:p>
          <a:p>
            <a:r>
              <a:rPr lang="en-US" dirty="0"/>
              <a:t>To improve our understanding, let’s consider each event separately.</a:t>
            </a:r>
          </a:p>
        </p:txBody>
      </p:sp>
    </p:spTree>
    <p:extLst>
      <p:ext uri="{BB962C8B-B14F-4D97-AF65-F5344CB8AC3E}">
        <p14:creationId xmlns:p14="http://schemas.microsoft.com/office/powerpoint/2010/main" val="23069665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Lived</a:t>
            </a:r>
            <a:r>
              <a:rPr lang="en-US" dirty="0"/>
              <a:t>.</a:t>
            </a:r>
            <a:endParaRPr lang="en-US" b="1" i="1" dirty="0"/>
          </a:p>
        </p:txBody>
      </p:sp>
      <p:sp>
        <p:nvSpPr>
          <p:cNvPr id="3" name="Content Placeholder 2"/>
          <p:cNvSpPr>
            <a:spLocks noGrp="1"/>
          </p:cNvSpPr>
          <p:nvPr>
            <p:ph idx="1"/>
          </p:nvPr>
        </p:nvSpPr>
        <p:spPr/>
        <p:txBody>
          <a:bodyPr/>
          <a:lstStyle/>
          <a:p>
            <a:r>
              <a:rPr lang="en-US" dirty="0"/>
              <a:t>According to the Bible, Jesus Christ existed before his humanity. </a:t>
            </a:r>
          </a:p>
          <a:p>
            <a:pPr marL="0" indent="0">
              <a:buNone/>
            </a:pPr>
            <a:endParaRPr lang="en-US" dirty="0"/>
          </a:p>
          <a:p>
            <a:pPr lvl="1">
              <a:buFont typeface="Wingdings" panose="05000000000000000000" pitchFamily="2" charset="2"/>
              <a:buChar char="q"/>
            </a:pPr>
            <a:r>
              <a:rPr lang="en-US" dirty="0"/>
              <a:t> In  </a:t>
            </a:r>
            <a:r>
              <a:rPr lang="en-US" u="sng" dirty="0"/>
              <a:t>The Gospel According To John</a:t>
            </a:r>
            <a:r>
              <a:rPr lang="en-US" dirty="0"/>
              <a:t>, chapter 1, Jesus is identified as the WORD, who became FLESH and dwelt among us (mankind).</a:t>
            </a:r>
          </a:p>
          <a:p>
            <a:pPr marL="457200" lvl="1" indent="0">
              <a:buNone/>
            </a:pPr>
            <a:endParaRPr lang="en-US" dirty="0"/>
          </a:p>
          <a:p>
            <a:pPr lvl="1">
              <a:buFont typeface="Wingdings" panose="05000000000000000000" pitchFamily="2" charset="2"/>
              <a:buChar char="q"/>
            </a:pPr>
            <a:r>
              <a:rPr lang="en-US" dirty="0"/>
              <a:t>We are further told that this WORD was both </a:t>
            </a:r>
            <a:r>
              <a:rPr lang="en-US" u="sng" dirty="0"/>
              <a:t>with</a:t>
            </a:r>
            <a:r>
              <a:rPr lang="en-US" dirty="0"/>
              <a:t> God and </a:t>
            </a:r>
            <a:r>
              <a:rPr lang="en-US" u="sng" dirty="0"/>
              <a:t>was</a:t>
            </a:r>
            <a:r>
              <a:rPr lang="en-US" dirty="0"/>
              <a:t> God in the beginning.</a:t>
            </a:r>
          </a:p>
          <a:p>
            <a:pPr marL="457200" lvl="1" indent="0">
              <a:buNone/>
            </a:pPr>
            <a:endParaRPr lang="en-US" dirty="0"/>
          </a:p>
          <a:p>
            <a:pPr lvl="1">
              <a:buFont typeface="Wingdings" panose="05000000000000000000" pitchFamily="2" charset="2"/>
              <a:buChar char="q"/>
            </a:pPr>
            <a:r>
              <a:rPr lang="en-US" dirty="0"/>
              <a:t>In addition, we marvel at the Scripture (Bible) as it informs us that this Jesus made all things.  And this was possible because… in him was </a:t>
            </a:r>
            <a:r>
              <a:rPr lang="en-US" b="1" i="1" dirty="0"/>
              <a:t>life</a:t>
            </a:r>
            <a:r>
              <a:rPr lang="en-US" dirty="0"/>
              <a:t>.</a:t>
            </a:r>
          </a:p>
        </p:txBody>
      </p:sp>
    </p:spTree>
    <p:extLst>
      <p:ext uri="{BB962C8B-B14F-4D97-AF65-F5344CB8AC3E}">
        <p14:creationId xmlns:p14="http://schemas.microsoft.com/office/powerpoint/2010/main" val="19876479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a:t>
            </a:r>
            <a:br>
              <a:rPr lang="en-US" dirty="0"/>
            </a:br>
            <a:r>
              <a:rPr lang="en-US" dirty="0"/>
              <a:t>Jesus Christ </a:t>
            </a:r>
            <a:r>
              <a:rPr lang="en-US" b="1" i="1" dirty="0"/>
              <a:t>Lived </a:t>
            </a:r>
            <a:r>
              <a:rPr lang="en-US" sz="2000" dirty="0"/>
              <a:t>(continued)</a:t>
            </a:r>
          </a:p>
        </p:txBody>
      </p:sp>
      <p:sp>
        <p:nvSpPr>
          <p:cNvPr id="3" name="Content Placeholder 2"/>
          <p:cNvSpPr>
            <a:spLocks noGrp="1"/>
          </p:cNvSpPr>
          <p:nvPr>
            <p:ph idx="1"/>
          </p:nvPr>
        </p:nvSpPr>
        <p:spPr/>
        <p:txBody>
          <a:bodyPr>
            <a:normAutofit lnSpcReduction="10000"/>
          </a:bodyPr>
          <a:lstStyle/>
          <a:p>
            <a:r>
              <a:rPr lang="en-US" dirty="0"/>
              <a:t>Finally, regarding the life Jesus lived, we must note that according to the Scriptures… </a:t>
            </a:r>
            <a:r>
              <a:rPr lang="en-US" i="1" dirty="0"/>
              <a:t>he never sinned</a:t>
            </a:r>
            <a:r>
              <a:rPr lang="en-US" dirty="0"/>
              <a:t>.</a:t>
            </a:r>
          </a:p>
          <a:p>
            <a:pPr marL="0" indent="0">
              <a:buNone/>
            </a:pPr>
            <a:endParaRPr lang="en-US" dirty="0"/>
          </a:p>
          <a:p>
            <a:r>
              <a:rPr lang="en-US" dirty="0"/>
              <a:t>To “sin” means to miss the mark or to make a mistake.  Unlike any other person who has lived, this is something Jesus never did…he never sinned or made a mistake.  He was perfect in all his thinking, intentions and behavior.  He never sinned against man or God.</a:t>
            </a:r>
          </a:p>
          <a:p>
            <a:pPr marL="0" indent="0">
              <a:buNone/>
            </a:pPr>
            <a:endParaRPr lang="en-US" dirty="0"/>
          </a:p>
          <a:p>
            <a:r>
              <a:rPr lang="en-US" dirty="0"/>
              <a:t>Concerning Jesus, The New Testament book of </a:t>
            </a:r>
            <a:r>
              <a:rPr lang="en-US" u="sng" dirty="0"/>
              <a:t>Hebrews</a:t>
            </a:r>
            <a:r>
              <a:rPr lang="en-US" dirty="0"/>
              <a:t> in chapter 4 and verse 15 says…”For we do not have a High Priest who cannot sympathize with our weakness, but was in all points tempted as we are, yet </a:t>
            </a:r>
            <a:r>
              <a:rPr lang="en-US" b="1" i="1" dirty="0"/>
              <a:t>without sin</a:t>
            </a:r>
            <a:r>
              <a:rPr lang="en-US" dirty="0"/>
              <a:t>.”</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136896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Lived </a:t>
            </a:r>
            <a:r>
              <a:rPr lang="en-US" sz="2000" dirty="0"/>
              <a:t>(continued)</a:t>
            </a:r>
            <a:endParaRPr lang="en-US" dirty="0"/>
          </a:p>
        </p:txBody>
      </p:sp>
      <p:sp>
        <p:nvSpPr>
          <p:cNvPr id="3" name="Content Placeholder 2"/>
          <p:cNvSpPr>
            <a:spLocks noGrp="1"/>
          </p:cNvSpPr>
          <p:nvPr>
            <p:ph idx="1"/>
          </p:nvPr>
        </p:nvSpPr>
        <p:spPr/>
        <p:txBody>
          <a:bodyPr>
            <a:normAutofit lnSpcReduction="10000"/>
          </a:bodyPr>
          <a:lstStyle/>
          <a:p>
            <a:r>
              <a:rPr lang="en-US" dirty="0"/>
              <a:t>So this Jesus is the eternal Son of God who lived a perfect and sinless life.</a:t>
            </a:r>
          </a:p>
          <a:p>
            <a:pPr marL="0" indent="0">
              <a:buNone/>
            </a:pPr>
            <a:endParaRPr lang="en-US" dirty="0"/>
          </a:p>
          <a:p>
            <a:r>
              <a:rPr lang="en-US" dirty="0"/>
              <a:t>And according to the New Testament book of </a:t>
            </a:r>
            <a:r>
              <a:rPr lang="en-US" u="sng" dirty="0"/>
              <a:t>The Gospel According To John </a:t>
            </a:r>
            <a:r>
              <a:rPr lang="en-US" dirty="0"/>
              <a:t>and chapter 21, “…there are also many other things that Jesus did, which if they were written one by one, I suppose that even the world itself could not contain the books that would be written.”</a:t>
            </a:r>
          </a:p>
          <a:p>
            <a:pPr marL="0" indent="0">
              <a:buNone/>
            </a:pPr>
            <a:endParaRPr lang="en-US" dirty="0"/>
          </a:p>
          <a:p>
            <a:r>
              <a:rPr lang="en-US" dirty="0"/>
              <a:t>And so while much more can be said about the life Jesus lived…for the sake of time and understanding the </a:t>
            </a:r>
            <a:r>
              <a:rPr lang="en-US" b="1" i="1" dirty="0"/>
              <a:t>gospel</a:t>
            </a:r>
            <a:r>
              <a:rPr lang="en-US" b="1" dirty="0"/>
              <a:t> </a:t>
            </a:r>
            <a:r>
              <a:rPr lang="en-US" dirty="0"/>
              <a:t>(good news) we must move on to consider the next major event surrounding Jesus.</a:t>
            </a:r>
          </a:p>
        </p:txBody>
      </p:sp>
    </p:spTree>
    <p:extLst>
      <p:ext uri="{BB962C8B-B14F-4D97-AF65-F5344CB8AC3E}">
        <p14:creationId xmlns:p14="http://schemas.microsoft.com/office/powerpoint/2010/main" val="32051942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a:t>
            </a:r>
            <a:br>
              <a:rPr lang="en-US" dirty="0"/>
            </a:br>
            <a:r>
              <a:rPr lang="en-US" dirty="0"/>
              <a:t>Jesus Christ </a:t>
            </a:r>
            <a:r>
              <a:rPr lang="en-US" b="1" i="1" dirty="0"/>
              <a:t>Died</a:t>
            </a:r>
            <a:r>
              <a:rPr lang="en-US" dirty="0"/>
              <a:t>. </a:t>
            </a:r>
            <a:endParaRPr lang="en-US" sz="2000" dirty="0"/>
          </a:p>
        </p:txBody>
      </p:sp>
      <p:sp>
        <p:nvSpPr>
          <p:cNvPr id="3" name="Content Placeholder 2"/>
          <p:cNvSpPr>
            <a:spLocks noGrp="1"/>
          </p:cNvSpPr>
          <p:nvPr>
            <p:ph idx="1"/>
          </p:nvPr>
        </p:nvSpPr>
        <p:spPr>
          <a:xfrm>
            <a:off x="1103312" y="2347784"/>
            <a:ext cx="8946541" cy="3900615"/>
          </a:xfrm>
        </p:spPr>
        <p:txBody>
          <a:bodyPr/>
          <a:lstStyle/>
          <a:p>
            <a:r>
              <a:rPr lang="en-US" dirty="0"/>
              <a:t>The next major event in Jesus’ life concerns His</a:t>
            </a:r>
            <a:r>
              <a:rPr lang="en-US" b="1" i="1" dirty="0"/>
              <a:t> death.</a:t>
            </a:r>
          </a:p>
          <a:p>
            <a:pPr marL="0" indent="0">
              <a:buNone/>
            </a:pPr>
            <a:endParaRPr lang="en-US" b="1" i="1" dirty="0"/>
          </a:p>
          <a:p>
            <a:pPr marL="0" indent="0">
              <a:buNone/>
            </a:pPr>
            <a:endParaRPr lang="en-US" b="1" i="1" dirty="0"/>
          </a:p>
          <a:p>
            <a:r>
              <a:rPr lang="en-US" dirty="0"/>
              <a:t>You may ask, “What makes Jesus’ death so special and different from the death of other men?”</a:t>
            </a:r>
          </a:p>
          <a:p>
            <a:pPr marL="0" indent="0">
              <a:buNone/>
            </a:pPr>
            <a:endParaRPr lang="en-US" dirty="0"/>
          </a:p>
          <a:p>
            <a:endParaRPr lang="en-US" dirty="0"/>
          </a:p>
          <a:p>
            <a:r>
              <a:rPr lang="en-US" dirty="0"/>
              <a:t>To discern the significance of Jesus’ death we must ask two questions… “</a:t>
            </a:r>
            <a:r>
              <a:rPr lang="en-US" b="1" i="1" dirty="0"/>
              <a:t>why</a:t>
            </a:r>
            <a:r>
              <a:rPr lang="en-US" dirty="0"/>
              <a:t> did</a:t>
            </a:r>
            <a:r>
              <a:rPr lang="en-US" b="1" i="1" dirty="0"/>
              <a:t> </a:t>
            </a:r>
            <a:r>
              <a:rPr lang="en-US" dirty="0"/>
              <a:t>he die and </a:t>
            </a:r>
            <a:r>
              <a:rPr lang="en-US" b="1" i="1" dirty="0"/>
              <a:t>how </a:t>
            </a:r>
            <a:r>
              <a:rPr lang="en-US" dirty="0"/>
              <a:t>did he die?”</a:t>
            </a:r>
          </a:p>
          <a:p>
            <a:endParaRPr lang="en-US" dirty="0"/>
          </a:p>
        </p:txBody>
      </p:sp>
    </p:spTree>
    <p:extLst>
      <p:ext uri="{BB962C8B-B14F-4D97-AF65-F5344CB8AC3E}">
        <p14:creationId xmlns:p14="http://schemas.microsoft.com/office/powerpoint/2010/main" val="33841677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 the Eternal Son of God,        Jesus Christ </a:t>
            </a:r>
            <a:r>
              <a:rPr lang="en-US" b="1" i="1" dirty="0"/>
              <a:t>Died</a:t>
            </a:r>
            <a:r>
              <a:rPr lang="en-US" dirty="0"/>
              <a:t>. </a:t>
            </a:r>
            <a:r>
              <a:rPr lang="en-US" sz="2000" dirty="0"/>
              <a:t>(continued)</a:t>
            </a:r>
            <a:endParaRPr lang="en-US" dirty="0"/>
          </a:p>
        </p:txBody>
      </p:sp>
      <p:sp>
        <p:nvSpPr>
          <p:cNvPr id="3" name="Content Placeholder 2"/>
          <p:cNvSpPr>
            <a:spLocks noGrp="1"/>
          </p:cNvSpPr>
          <p:nvPr>
            <p:ph idx="1"/>
          </p:nvPr>
        </p:nvSpPr>
        <p:spPr/>
        <p:txBody>
          <a:bodyPr>
            <a:normAutofit/>
          </a:bodyPr>
          <a:lstStyle/>
          <a:p>
            <a:endParaRPr lang="en-US" dirty="0"/>
          </a:p>
          <a:p>
            <a:r>
              <a:rPr lang="en-US" dirty="0"/>
              <a:t>So let’s ask the question.  “Why did Jesus die?”</a:t>
            </a:r>
          </a:p>
          <a:p>
            <a:pPr marL="0" indent="0">
              <a:buNone/>
            </a:pPr>
            <a:endParaRPr lang="en-US" dirty="0"/>
          </a:p>
          <a:p>
            <a:r>
              <a:rPr lang="en-US" dirty="0"/>
              <a:t>To answer in the negative, we can say that Jesus’ death was not accidental.  Nor was it due to illness or old age.</a:t>
            </a:r>
          </a:p>
          <a:p>
            <a:endParaRPr lang="en-US" dirty="0"/>
          </a:p>
          <a:p>
            <a:pPr marL="0" indent="0">
              <a:buNone/>
            </a:pPr>
            <a:endParaRPr lang="en-US" dirty="0"/>
          </a:p>
          <a:p>
            <a:r>
              <a:rPr lang="en-US" dirty="0"/>
              <a:t>To answer the question in the affirmative, we can say that his death was premeditated and intentional.</a:t>
            </a:r>
          </a:p>
          <a:p>
            <a:endParaRPr lang="en-US" dirty="0"/>
          </a:p>
          <a:p>
            <a:pPr marL="457200" lvl="1" indent="0">
              <a:buNone/>
            </a:pPr>
            <a:endParaRPr lang="en-US" dirty="0"/>
          </a:p>
        </p:txBody>
      </p:sp>
    </p:spTree>
    <p:extLst>
      <p:ext uri="{BB962C8B-B14F-4D97-AF65-F5344CB8AC3E}">
        <p14:creationId xmlns:p14="http://schemas.microsoft.com/office/powerpoint/2010/main" val="10811210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2049</TotalTime>
  <Words>2510</Words>
  <Application>Microsoft Office PowerPoint</Application>
  <PresentationFormat>Widescreen</PresentationFormat>
  <Paragraphs>159</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Century Gothic</vt:lpstr>
      <vt:lpstr>Wingdings</vt:lpstr>
      <vt:lpstr>Wingdings 3</vt:lpstr>
      <vt:lpstr>Ion</vt:lpstr>
      <vt:lpstr>What Is The Gospel?</vt:lpstr>
      <vt:lpstr>The Gospel Defined…</vt:lpstr>
      <vt:lpstr>Who Is Jesus Christ?</vt:lpstr>
      <vt:lpstr>What Did Jesus Christ Do?</vt:lpstr>
      <vt:lpstr>As the Eternal Son of God,        Jesus Christ Lived.</vt:lpstr>
      <vt:lpstr>As the Eternal Son of God,  Jesus Christ Lived (continued)</vt:lpstr>
      <vt:lpstr>As the Eternal Son of God,         Jesus Christ Lived (continued)</vt:lpstr>
      <vt:lpstr>As the Eternal Son of God,  Jesus Christ Died. </vt:lpstr>
      <vt:lpstr>As the Eternal Son of God,        Jesus Christ Died. (continued)</vt:lpstr>
      <vt:lpstr>As the Eternal Son of God,        Jesus Christ Died. (continued)</vt:lpstr>
      <vt:lpstr>As the Eternal Son of God,         Jesus Christ Died. (continued)</vt:lpstr>
      <vt:lpstr>As the Eternal Son of God,        Jesus Christ Died. (continued)</vt:lpstr>
      <vt:lpstr>As the Eternal Son of God,        Jesus Christ Died. (continued)</vt:lpstr>
      <vt:lpstr>As the Eternal Son of God,        Jesus Christ Died. (continued)</vt:lpstr>
      <vt:lpstr>As the Eternal Son of God,        Jesus Christ Died. (continued)</vt:lpstr>
      <vt:lpstr>As the Eternal Son of God,        Jesus Christ Died. (continued)</vt:lpstr>
      <vt:lpstr>As the Eternal Son of God,        Jesus Christ Died. (continued)</vt:lpstr>
      <vt:lpstr>As the Eternal Son of God,        Jesus Christ Rose from the Dead.</vt:lpstr>
      <vt:lpstr>As the Eternal Son of God,        Jesus Christ Rose from the Dead.</vt:lpstr>
      <vt:lpstr>As the Eternal Son of God,        Jesus Christ Rose from the Dead.</vt:lpstr>
      <vt:lpstr>The Gospel is Good News… For YOU…</vt:lpstr>
      <vt:lpstr>The Gospel is Good News… For YOU…</vt:lpstr>
      <vt:lpstr>The Gospel is Good News… For YOU…</vt:lpstr>
      <vt:lpstr>The Gospel is Good News… For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Gospel?</dc:title>
  <dc:creator>Christopher Bosnyak</dc:creator>
  <cp:lastModifiedBy>Christopher Bosnyak</cp:lastModifiedBy>
  <cp:revision>138</cp:revision>
  <dcterms:created xsi:type="dcterms:W3CDTF">2016-03-08T17:29:15Z</dcterms:created>
  <dcterms:modified xsi:type="dcterms:W3CDTF">2018-12-05T19:26:34Z</dcterms:modified>
</cp:coreProperties>
</file>